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4"/>
  </p:notesMasterIdLst>
  <p:sldIdLst>
    <p:sldId id="256" r:id="rId2"/>
    <p:sldId id="268" r:id="rId3"/>
    <p:sldId id="257" r:id="rId4"/>
    <p:sldId id="259" r:id="rId5"/>
    <p:sldId id="260" r:id="rId6"/>
    <p:sldId id="261" r:id="rId7"/>
    <p:sldId id="263" r:id="rId8"/>
    <p:sldId id="262"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23FA8440-8BC8-466C-B3FF-1CA712C40C5B}">
          <p14:sldIdLst>
            <p14:sldId id="256"/>
            <p14:sldId id="268"/>
            <p14:sldId id="257"/>
            <p14:sldId id="259"/>
            <p14:sldId id="260"/>
            <p14:sldId id="261"/>
            <p14:sldId id="263"/>
            <p14:sldId id="262"/>
            <p14:sldId id="264"/>
            <p14:sldId id="265"/>
            <p14:sldId id="267"/>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B48366-E7A6-4732-B8F0-4F7096019265}" type="datetimeFigureOut">
              <a:rPr lang="fr-FR" smtClean="0"/>
              <a:t>09/03/2018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CB48E-8462-4DB4-A772-51BA79A7D251}" type="slidenum">
              <a:rPr lang="fr-FR" smtClean="0"/>
              <a:t>‹N°›</a:t>
            </a:fld>
            <a:endParaRPr lang="fr-FR"/>
          </a:p>
        </p:txBody>
      </p:sp>
    </p:spTree>
    <p:extLst>
      <p:ext uri="{BB962C8B-B14F-4D97-AF65-F5344CB8AC3E}">
        <p14:creationId xmlns:p14="http://schemas.microsoft.com/office/powerpoint/2010/main" val="3816160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8009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4EB90BD-B6CE-46B7-997F-7313B992CCDC}"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1392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DB9D11F-B188-461D-B23F-39381795C052}"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40737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2E6D8D9-55A2-4063-B0F3-121F44549695}"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07946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3738807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7649030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68020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93082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139497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07628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0172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3/9/2018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19982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3/9/2018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80323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3/9/2018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06274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490632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18741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6E9DEC-419B-4CC5-A080-3B06BD5A8291}" type="datetimeFigureOut">
              <a:rPr lang="en-US" smtClean="0"/>
              <a:t>3/9/2018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99368514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11A595F3-1649-43CD-8730-4F2149C582FF}"/>
              </a:ext>
            </a:extLst>
          </p:cNvPr>
          <p:cNvPicPr>
            <a:picLocks noChangeAspect="1"/>
          </p:cNvPicPr>
          <p:nvPr/>
        </p:nvPicPr>
        <p:blipFill>
          <a:blip r:embed="rId2"/>
          <a:stretch>
            <a:fillRect/>
          </a:stretch>
        </p:blipFill>
        <p:spPr>
          <a:xfrm>
            <a:off x="866093" y="197072"/>
            <a:ext cx="8357420" cy="6322997"/>
          </a:xfrm>
          <a:prstGeom prst="rect">
            <a:avLst/>
          </a:prstGeom>
        </p:spPr>
      </p:pic>
    </p:spTree>
    <p:extLst>
      <p:ext uri="{BB962C8B-B14F-4D97-AF65-F5344CB8AC3E}">
        <p14:creationId xmlns:p14="http://schemas.microsoft.com/office/powerpoint/2010/main" val="4435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2214CBB-F10F-4462-9F72-20DC1CBEC9DA}"/>
              </a:ext>
            </a:extLst>
          </p:cNvPr>
          <p:cNvSpPr/>
          <p:nvPr/>
        </p:nvSpPr>
        <p:spPr>
          <a:xfrm>
            <a:off x="1839783" y="2828521"/>
            <a:ext cx="7686261" cy="3000821"/>
          </a:xfrm>
          <a:prstGeom prst="rect">
            <a:avLst/>
          </a:prstGeom>
        </p:spPr>
        <p:txBody>
          <a:bodyPr wrap="square">
            <a:spAutoFit/>
          </a:bodyPr>
          <a:lstStyle/>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49</a:t>
            </a:r>
            <a:r>
              <a:rPr lang="fr-FR" sz="1400" dirty="0">
                <a:latin typeface="+mj-lt"/>
                <a:ea typeface="Calibri" panose="020F0502020204030204" pitchFamily="34" charset="0"/>
                <a:cs typeface="Times New Roman" panose="02020603050405020304" pitchFamily="18" charset="0"/>
              </a:rPr>
              <a:t> Je veux mettre en œuvre une nouvelle politique de Partenariat Public-Privé en utilisant le potentiel de l’Etat comme un levier pour la mobilisation par le secteur privé des ressources financières nécessaires aux investissements pertinents </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50</a:t>
            </a:r>
            <a:r>
              <a:rPr lang="fr-FR" sz="1400" dirty="0">
                <a:latin typeface="+mj-lt"/>
                <a:ea typeface="Calibri" panose="020F0502020204030204" pitchFamily="34" charset="0"/>
                <a:cs typeface="Times New Roman" panose="02020603050405020304" pitchFamily="18" charset="0"/>
              </a:rPr>
              <a:t> Je veux promouvoir le  Savoir et l’innovation, en apportant un appui financier aux entreprises en démarrage et promouvoir les incubateurs mettant à disposition des locaux, équipements et services pour ces entreprises</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51</a:t>
            </a:r>
            <a:r>
              <a:rPr lang="fr-FR" sz="1400" dirty="0">
                <a:latin typeface="+mj-lt"/>
                <a:ea typeface="Calibri" panose="020F0502020204030204" pitchFamily="34" charset="0"/>
                <a:cs typeface="Times New Roman" panose="02020603050405020304" pitchFamily="18" charset="0"/>
              </a:rPr>
              <a:t> Je veux prendre en charge l’incidence fiscale des revenus investis par la diaspora dans des secteurs cibles</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52</a:t>
            </a:r>
            <a:r>
              <a:rPr lang="fr-FR" sz="1400" dirty="0">
                <a:latin typeface="+mj-lt"/>
                <a:ea typeface="Calibri" panose="020F0502020204030204" pitchFamily="34" charset="0"/>
                <a:cs typeface="Times New Roman" panose="02020603050405020304" pitchFamily="18" charset="0"/>
              </a:rPr>
              <a:t> Je veux DYNAMISER LES SECTEURS CRÉATEURS DE RICHESSE ET D’EMPLOIS</a:t>
            </a:r>
            <a:endParaRPr lang="fr-FR" sz="1400" dirty="0">
              <a:effectLst/>
              <a:latin typeface="+mj-lt"/>
              <a:ea typeface="Calibri" panose="020F0502020204030204" pitchFamily="34" charset="0"/>
              <a:cs typeface="Times New Roman" panose="02020603050405020304" pitchFamily="18" charset="0"/>
            </a:endParaRPr>
          </a:p>
        </p:txBody>
      </p:sp>
      <p:grpSp>
        <p:nvGrpSpPr>
          <p:cNvPr id="6" name="Groupe 5">
            <a:extLst>
              <a:ext uri="{FF2B5EF4-FFF2-40B4-BE49-F238E27FC236}">
                <a16:creationId xmlns:a16="http://schemas.microsoft.com/office/drawing/2014/main" id="{2632A6C1-8729-4902-A8E2-12CDB1EA3EDF}"/>
              </a:ext>
            </a:extLst>
          </p:cNvPr>
          <p:cNvGrpSpPr/>
          <p:nvPr/>
        </p:nvGrpSpPr>
        <p:grpSpPr>
          <a:xfrm>
            <a:off x="-27121" y="17311"/>
            <a:ext cx="9270514" cy="2858411"/>
            <a:chOff x="-27121" y="17311"/>
            <a:chExt cx="9270514" cy="2858411"/>
          </a:xfrm>
        </p:grpSpPr>
        <p:sp>
          <p:nvSpPr>
            <p:cNvPr id="7" name="Rectangle 6">
              <a:extLst>
                <a:ext uri="{FF2B5EF4-FFF2-40B4-BE49-F238E27FC236}">
                  <a16:creationId xmlns:a16="http://schemas.microsoft.com/office/drawing/2014/main" id="{9F8610DE-86DF-45B1-BA20-AE8605127786}"/>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75D6BAE0-64C6-4B8E-89A1-58C12FB606CC}"/>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E83D34B1-CAD3-4301-8B47-8C0820BA89ED}"/>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79CAEE65-23F5-46A5-8B95-BA09BE01602F}"/>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2239828F-C197-443E-924A-185BB165458B}"/>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4F05AB12-0BD4-46C5-B5A5-9412266F6825}"/>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3169976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594878-BD31-48CF-8A18-8384D94A3C67}"/>
              </a:ext>
            </a:extLst>
          </p:cNvPr>
          <p:cNvSpPr/>
          <p:nvPr/>
        </p:nvSpPr>
        <p:spPr>
          <a:xfrm>
            <a:off x="2027583" y="3429000"/>
            <a:ext cx="7765773" cy="1492716"/>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53</a:t>
            </a:r>
            <a:r>
              <a:rPr lang="fr-FR" sz="1400" dirty="0">
                <a:latin typeface="+mj-lt"/>
                <a:ea typeface="Calibri" panose="020F0502020204030204" pitchFamily="34" charset="0"/>
                <a:cs typeface="Times New Roman" panose="02020603050405020304" pitchFamily="18" charset="0"/>
              </a:rPr>
              <a:t> Je veux investir massivement dans la réalisation de projets touristiques permettant de mettre en valeur notre patrimoine national et culturel afin de positionner le Sénégal comme destination de tourisme écologique, expérientiel et de découverte</a:t>
            </a:r>
          </a:p>
          <a:p>
            <a:pPr marL="285750" indent="-285750">
              <a:buFont typeface="Wingdings" panose="05000000000000000000" pitchFamily="2" charset="2"/>
              <a:buChar char="q"/>
            </a:pPr>
            <a:r>
              <a:rPr lang="fr-FR" sz="1400" b="1" dirty="0">
                <a:latin typeface="+mj-lt"/>
                <a:ea typeface="Calibri" panose="020F0502020204030204" pitchFamily="34" charset="0"/>
              </a:rPr>
              <a:t>54 </a:t>
            </a:r>
            <a:r>
              <a:rPr lang="fr-FR" sz="1400" dirty="0">
                <a:latin typeface="+mj-lt"/>
                <a:ea typeface="Calibri" panose="020F0502020204030204" pitchFamily="34" charset="0"/>
              </a:rPr>
              <a:t>Je veux utiliser les TIC comme catalyseur de dynamisme économique et de modernisation ayant un impact significatif sur tous les secteurs de développement </a:t>
            </a:r>
            <a:endParaRPr lang="fr-FR" sz="1400" dirty="0">
              <a:latin typeface="+mj-lt"/>
            </a:endParaRPr>
          </a:p>
        </p:txBody>
      </p:sp>
      <p:grpSp>
        <p:nvGrpSpPr>
          <p:cNvPr id="6" name="Groupe 5">
            <a:extLst>
              <a:ext uri="{FF2B5EF4-FFF2-40B4-BE49-F238E27FC236}">
                <a16:creationId xmlns:a16="http://schemas.microsoft.com/office/drawing/2014/main" id="{78A64E3E-311D-442E-B81C-DEB9FBCB7094}"/>
              </a:ext>
            </a:extLst>
          </p:cNvPr>
          <p:cNvGrpSpPr/>
          <p:nvPr/>
        </p:nvGrpSpPr>
        <p:grpSpPr>
          <a:xfrm>
            <a:off x="-27121" y="17311"/>
            <a:ext cx="9270514" cy="2858411"/>
            <a:chOff x="-27121" y="17311"/>
            <a:chExt cx="9270514" cy="2858411"/>
          </a:xfrm>
        </p:grpSpPr>
        <p:sp>
          <p:nvSpPr>
            <p:cNvPr id="7" name="Rectangle 6">
              <a:extLst>
                <a:ext uri="{FF2B5EF4-FFF2-40B4-BE49-F238E27FC236}">
                  <a16:creationId xmlns:a16="http://schemas.microsoft.com/office/drawing/2014/main" id="{1A9AFB9F-5CC5-420D-823A-F60F6079EF94}"/>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0194010B-0F8F-43F8-AF31-3A8A0FDF6E97}"/>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57449A6F-4B25-417C-98F1-7C847C8EE0E4}"/>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03607A9E-48A8-4D74-9F9F-87F010760418}"/>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2EBEF835-3528-4A18-A8AB-F874F0E7E8FD}"/>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224EDF42-5770-40FA-9928-4F5345028FC5}"/>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3563383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EF58075A-3920-4631-89BE-D9AE8F5120E6}"/>
              </a:ext>
            </a:extLst>
          </p:cNvPr>
          <p:cNvPicPr>
            <a:picLocks noChangeAspect="1"/>
          </p:cNvPicPr>
          <p:nvPr/>
        </p:nvPicPr>
        <p:blipFill>
          <a:blip r:embed="rId2"/>
          <a:stretch>
            <a:fillRect/>
          </a:stretch>
        </p:blipFill>
        <p:spPr>
          <a:xfrm>
            <a:off x="2891978" y="1788544"/>
            <a:ext cx="4420217" cy="4182059"/>
          </a:xfrm>
          <a:prstGeom prst="rect">
            <a:avLst/>
          </a:prstGeom>
        </p:spPr>
      </p:pic>
    </p:spTree>
    <p:extLst>
      <p:ext uri="{BB962C8B-B14F-4D97-AF65-F5344CB8AC3E}">
        <p14:creationId xmlns:p14="http://schemas.microsoft.com/office/powerpoint/2010/main" val="335396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D4776004-0BF3-4A18-864F-723CF0E45631}"/>
              </a:ext>
            </a:extLst>
          </p:cNvPr>
          <p:cNvSpPr>
            <a:spLocks noGrp="1"/>
          </p:cNvSpPr>
          <p:nvPr>
            <p:ph type="ctrTitle"/>
          </p:nvPr>
        </p:nvSpPr>
        <p:spPr>
          <a:xfrm>
            <a:off x="4271660" y="1685221"/>
            <a:ext cx="4951853" cy="943515"/>
          </a:xfrm>
        </p:spPr>
        <p:txBody>
          <a:bodyPr/>
          <a:lstStyle/>
          <a:p>
            <a:br>
              <a:rPr lang="fr-FR" sz="3600" b="1" dirty="0"/>
            </a:br>
            <a:r>
              <a:rPr lang="fr-FR" sz="3600" b="1" i="1" dirty="0"/>
              <a:t>Enfin le Déclic !!! </a:t>
            </a:r>
            <a:endParaRPr lang="fr-FR" sz="3600" i="1" dirty="0"/>
          </a:p>
        </p:txBody>
      </p:sp>
      <p:sp>
        <p:nvSpPr>
          <p:cNvPr id="6" name="Sous-titre 5">
            <a:extLst>
              <a:ext uri="{FF2B5EF4-FFF2-40B4-BE49-F238E27FC236}">
                <a16:creationId xmlns:a16="http://schemas.microsoft.com/office/drawing/2014/main" id="{E192798B-50B7-4774-B0DD-D684D2008368}"/>
              </a:ext>
            </a:extLst>
          </p:cNvPr>
          <p:cNvSpPr>
            <a:spLocks noGrp="1"/>
          </p:cNvSpPr>
          <p:nvPr>
            <p:ph type="subTitle" idx="1"/>
          </p:nvPr>
        </p:nvSpPr>
        <p:spPr>
          <a:xfrm>
            <a:off x="1183903" y="3097508"/>
            <a:ext cx="8291400" cy="2693045"/>
          </a:xfrm>
          <a:prstGeom prst="rect">
            <a:avLst/>
          </a:prstGeom>
        </p:spPr>
        <p:txBody>
          <a:bodyPr wrap="square">
            <a:spAutoFit/>
          </a:bodyPr>
          <a:lstStyle/>
          <a:p>
            <a:r>
              <a:rPr lang="fr-FR" sz="1800" i="1" dirty="0">
                <a:solidFill>
                  <a:schemeClr val="tx1"/>
                </a:solidFill>
              </a:rPr>
              <a:t>« </a:t>
            </a:r>
            <a:r>
              <a:rPr lang="fr-FR" sz="1800" i="1" dirty="0">
                <a:solidFill>
                  <a:schemeClr val="tx1"/>
                </a:solidFill>
                <a:latin typeface="+mj-lt"/>
              </a:rPr>
              <a:t>Face à l’urgence du changement de notre classe politique, aux exigences de nos populations à vouloir se départir de ce clientélisme et de ces  pratiques népotiques qui gangrènent nos états,   un grand bouleversement en entrevu dans notre pays. Pour lui donner tout son sens, j'ai voulu formuler des propositions précises, que je vous soumets ». </a:t>
            </a:r>
          </a:p>
          <a:p>
            <a:r>
              <a:rPr lang="fr-FR" sz="1800" i="1" dirty="0">
                <a:solidFill>
                  <a:schemeClr val="tx1"/>
                </a:solidFill>
                <a:latin typeface="+mj-lt"/>
              </a:rPr>
              <a:t>Ce sont mes engagements. </a:t>
            </a:r>
            <a:endParaRPr lang="fr-FR" sz="1800" dirty="0">
              <a:solidFill>
                <a:schemeClr val="tx1"/>
              </a:solidFill>
              <a:latin typeface="+mj-lt"/>
            </a:endParaRPr>
          </a:p>
          <a:p>
            <a:r>
              <a:rPr lang="fr-FR" sz="1800" i="1" dirty="0">
                <a:solidFill>
                  <a:schemeClr val="tx1"/>
                </a:solidFill>
                <a:latin typeface="+mj-lt"/>
              </a:rPr>
              <a:t>Je les tiendrai </a:t>
            </a:r>
            <a:r>
              <a:rPr lang="fr-FR" sz="1800" i="1" dirty="0" err="1">
                <a:solidFill>
                  <a:schemeClr val="tx1"/>
                </a:solidFill>
                <a:latin typeface="+mj-lt"/>
              </a:rPr>
              <a:t>inchallah</a:t>
            </a:r>
            <a:r>
              <a:rPr lang="fr-FR" sz="1800" i="1" dirty="0">
                <a:solidFill>
                  <a:schemeClr val="tx1"/>
                </a:solidFill>
                <a:latin typeface="+mj-lt"/>
              </a:rPr>
              <a:t> » </a:t>
            </a:r>
            <a:endParaRPr lang="fr-FR" sz="1800" dirty="0">
              <a:solidFill>
                <a:schemeClr val="tx1"/>
              </a:solidFill>
              <a:latin typeface="+mj-lt"/>
            </a:endParaRPr>
          </a:p>
          <a:p>
            <a:r>
              <a:rPr lang="fr-FR" sz="1800" i="1" dirty="0">
                <a:solidFill>
                  <a:schemeClr val="tx1"/>
                </a:solidFill>
                <a:latin typeface="+mj-lt"/>
              </a:rPr>
              <a:t>Sheikh Alassane SENE</a:t>
            </a:r>
            <a:endParaRPr lang="fr-FR" sz="1800" dirty="0">
              <a:solidFill>
                <a:schemeClr val="tx1"/>
              </a:solidFill>
              <a:latin typeface="+mj-lt"/>
            </a:endParaRPr>
          </a:p>
        </p:txBody>
      </p:sp>
      <p:pic>
        <p:nvPicPr>
          <p:cNvPr id="7" name="Image 6">
            <a:extLst>
              <a:ext uri="{FF2B5EF4-FFF2-40B4-BE49-F238E27FC236}">
                <a16:creationId xmlns:a16="http://schemas.microsoft.com/office/drawing/2014/main" id="{98E96A3C-C9DE-4AB3-8DE8-07D218090089}"/>
              </a:ext>
            </a:extLst>
          </p:cNvPr>
          <p:cNvPicPr>
            <a:picLocks noChangeAspect="1"/>
          </p:cNvPicPr>
          <p:nvPr/>
        </p:nvPicPr>
        <p:blipFill>
          <a:blip r:embed="rId2"/>
          <a:stretch>
            <a:fillRect/>
          </a:stretch>
        </p:blipFill>
        <p:spPr>
          <a:xfrm>
            <a:off x="506589" y="47207"/>
            <a:ext cx="3765072" cy="3050302"/>
          </a:xfrm>
          <a:prstGeom prst="ellipse">
            <a:avLst/>
          </a:prstGeom>
          <a:ln>
            <a:noFill/>
          </a:ln>
          <a:effectLst>
            <a:softEdge rad="112500"/>
          </a:effectLst>
        </p:spPr>
      </p:pic>
    </p:spTree>
    <p:extLst>
      <p:ext uri="{BB962C8B-B14F-4D97-AF65-F5344CB8AC3E}">
        <p14:creationId xmlns:p14="http://schemas.microsoft.com/office/powerpoint/2010/main" val="351233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wipe(down)">
                                      <p:cBhvr>
                                        <p:cTn id="13" dur="5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wipe(down)">
                                      <p:cBhvr>
                                        <p:cTn id="18" dur="5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down)">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wipe(down)">
                                      <p:cBhvr>
                                        <p:cTn id="28"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EB587F1-8135-4FCF-8F74-A282DE7F701C}"/>
              </a:ext>
            </a:extLst>
          </p:cNvPr>
          <p:cNvSpPr/>
          <p:nvPr/>
        </p:nvSpPr>
        <p:spPr>
          <a:xfrm>
            <a:off x="759690" y="2557611"/>
            <a:ext cx="9285458" cy="4662815"/>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kern="1800" dirty="0">
                <a:latin typeface="+mj-lt"/>
                <a:ea typeface="Calibri" panose="020F0502020204030204" pitchFamily="34" charset="0"/>
                <a:cs typeface="Times New Roman" panose="02020603050405020304" pitchFamily="18" charset="0"/>
              </a:rPr>
              <a:t>01</a:t>
            </a:r>
            <a:r>
              <a:rPr lang="fr-FR" sz="1400" kern="1800" dirty="0">
                <a:latin typeface="+mj-lt"/>
                <a:ea typeface="Calibri" panose="020F0502020204030204" pitchFamily="34" charset="0"/>
                <a:cs typeface="Times New Roman" panose="02020603050405020304" pitchFamily="18" charset="0"/>
              </a:rPr>
              <a:t> Je veux restaurer les valeurs et redresser le Sénégal </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02</a:t>
            </a:r>
            <a:r>
              <a:rPr lang="fr-FR" sz="1400" dirty="0">
                <a:latin typeface="+mj-lt"/>
                <a:ea typeface="Calibri" panose="020F0502020204030204" pitchFamily="34" charset="0"/>
                <a:cs typeface="Times New Roman" panose="02020603050405020304" pitchFamily="18" charset="0"/>
              </a:rPr>
              <a:t> Je veux  empêcher l’implication et l’influence du Président de la République dans la composition et le fonctionnement des institutions </a:t>
            </a:r>
          </a:p>
          <a:p>
            <a:pPr marL="742950" lvl="1" indent="-285750">
              <a:lnSpc>
                <a:spcPct val="150000"/>
              </a:lnSpc>
              <a:buFont typeface="Wingdings" panose="05000000000000000000" pitchFamily="2" charset="2"/>
              <a:buChar char="Ø"/>
            </a:pPr>
            <a:r>
              <a:rPr lang="fr-FR" sz="1400" dirty="0">
                <a:latin typeface="+mj-lt"/>
                <a:ea typeface="Calibri" panose="020F0502020204030204" pitchFamily="34" charset="0"/>
                <a:cs typeface="Times New Roman" panose="02020603050405020304" pitchFamily="18" charset="0"/>
              </a:rPr>
              <a:t>Cour Constitutionnelle </a:t>
            </a:r>
          </a:p>
          <a:p>
            <a:pPr marL="742950" lvl="1" indent="-285750">
              <a:lnSpc>
                <a:spcPct val="150000"/>
              </a:lnSpc>
              <a:buFont typeface="Wingdings" panose="05000000000000000000" pitchFamily="2" charset="2"/>
              <a:buChar char="Ø"/>
            </a:pPr>
            <a:r>
              <a:rPr lang="fr-FR" sz="1400" dirty="0">
                <a:latin typeface="+mj-lt"/>
                <a:ea typeface="Calibri" panose="020F0502020204030204" pitchFamily="34" charset="0"/>
                <a:cs typeface="Times New Roman" panose="02020603050405020304" pitchFamily="18" charset="0"/>
              </a:rPr>
              <a:t>Cour Suprême</a:t>
            </a:r>
          </a:p>
          <a:p>
            <a:pPr marL="742950" lvl="1" indent="-285750">
              <a:lnSpc>
                <a:spcPct val="150000"/>
              </a:lnSpc>
              <a:buFont typeface="Wingdings" panose="05000000000000000000" pitchFamily="2" charset="2"/>
              <a:buChar char="Ø"/>
            </a:pPr>
            <a:r>
              <a:rPr lang="fr-FR" sz="1400" dirty="0">
                <a:latin typeface="+mj-lt"/>
                <a:ea typeface="Calibri" panose="020F0502020204030204" pitchFamily="34" charset="0"/>
                <a:cs typeface="Times New Roman" panose="02020603050405020304" pitchFamily="18" charset="0"/>
              </a:rPr>
              <a:t>Conseil Supérieur de la Magistrature</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03</a:t>
            </a:r>
            <a:r>
              <a:rPr lang="fr-FR" sz="1400" dirty="0">
                <a:latin typeface="+mj-lt"/>
                <a:ea typeface="Calibri" panose="020F0502020204030204" pitchFamily="34" charset="0"/>
                <a:cs typeface="Times New Roman" panose="02020603050405020304" pitchFamily="18" charset="0"/>
              </a:rPr>
              <a:t> Je veux redéfinir les attributs de la première Dame pour une meilleure clarté de ses actions </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dirty="0">
                <a:latin typeface="+mj-lt"/>
                <a:ea typeface="Calibri" panose="020F0502020204030204" pitchFamily="34" charset="0"/>
                <a:cs typeface="Times New Roman" panose="02020603050405020304" pitchFamily="18" charset="0"/>
              </a:rPr>
              <a:t>04 </a:t>
            </a:r>
            <a:r>
              <a:rPr lang="fr-FR" sz="1400" dirty="0">
                <a:highlight>
                  <a:srgbClr val="FFFF00"/>
                </a:highlight>
                <a:latin typeface="+mj-lt"/>
                <a:ea typeface="Calibri" panose="020F0502020204030204" pitchFamily="34" charset="0"/>
                <a:cs typeface="Times New Roman" panose="02020603050405020304" pitchFamily="18" charset="0"/>
              </a:rPr>
              <a:t>Je veux relancer notre économie, trouver des solutions durables à l'emploi et à la croissance</a:t>
            </a:r>
            <a:endParaRPr lang="fr-FR" sz="1200" dirty="0">
              <a:highlight>
                <a:srgbClr val="FFFF00"/>
              </a:highlight>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05</a:t>
            </a:r>
            <a:r>
              <a:rPr lang="fr-FR" sz="1400" dirty="0">
                <a:latin typeface="+mj-lt"/>
                <a:ea typeface="Calibri" panose="020F0502020204030204" pitchFamily="34" charset="0"/>
                <a:cs typeface="Times New Roman" panose="02020603050405020304" pitchFamily="18" charset="0"/>
              </a:rPr>
              <a:t> </a:t>
            </a:r>
            <a:r>
              <a:rPr lang="fr-FR" sz="1400" dirty="0">
                <a:highlight>
                  <a:srgbClr val="FFFF00"/>
                </a:highlight>
                <a:latin typeface="+mj-lt"/>
                <a:ea typeface="Calibri" panose="020F0502020204030204" pitchFamily="34" charset="0"/>
                <a:cs typeface="Times New Roman" panose="02020603050405020304" pitchFamily="18" charset="0"/>
              </a:rPr>
              <a:t>Je veux redéfinir la politique agricole et soutenir pleinement le monde rural et en  investissant massivement en priorisant trois filières agricoles (arachide, maïs, riz, ) pour une agriculture moderne et de grande envergure qui sera le principal levier de notre développement économique </a:t>
            </a:r>
            <a:endParaRPr lang="fr-FR" sz="1200" dirty="0">
              <a:highlight>
                <a:srgbClr val="FFFF00"/>
              </a:highlight>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06</a:t>
            </a:r>
            <a:r>
              <a:rPr lang="fr-FR" sz="1400" dirty="0">
                <a:latin typeface="+mj-lt"/>
                <a:ea typeface="Calibri" panose="020F0502020204030204" pitchFamily="34" charset="0"/>
                <a:cs typeface="Times New Roman" panose="02020603050405020304" pitchFamily="18" charset="0"/>
              </a:rPr>
              <a:t> </a:t>
            </a:r>
            <a:r>
              <a:rPr lang="fr-FR" sz="1400" dirty="0">
                <a:highlight>
                  <a:srgbClr val="FFFF00"/>
                </a:highlight>
                <a:latin typeface="+mj-lt"/>
                <a:ea typeface="Calibri" panose="020F0502020204030204" pitchFamily="34" charset="0"/>
                <a:cs typeface="Times New Roman" panose="02020603050405020304" pitchFamily="18" charset="0"/>
              </a:rPr>
              <a:t>Je veux mettre les banques au service de l'économie</a:t>
            </a:r>
            <a:endParaRPr lang="fr-FR" sz="1200" dirty="0">
              <a:highlight>
                <a:srgbClr val="FFFF00"/>
              </a:highlight>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07</a:t>
            </a:r>
            <a:r>
              <a:rPr lang="fr-FR" sz="1400" dirty="0">
                <a:latin typeface="+mj-lt"/>
                <a:ea typeface="Calibri" panose="020F0502020204030204" pitchFamily="34" charset="0"/>
                <a:cs typeface="Times New Roman" panose="02020603050405020304" pitchFamily="18" charset="0"/>
              </a:rPr>
              <a:t> Je veux développer et soutenir l’entreprenariat vecteur essentiel du développement </a:t>
            </a:r>
            <a:endParaRPr lang="fr-FR" sz="1200" dirty="0">
              <a:latin typeface="+mj-lt"/>
              <a:ea typeface="Calibri" panose="020F0502020204030204" pitchFamily="34" charset="0"/>
              <a:cs typeface="Times New Roman" panose="02020603050405020304" pitchFamily="18" charset="0"/>
            </a:endParaRPr>
          </a:p>
          <a:p>
            <a:pPr lvl="0">
              <a:lnSpc>
                <a:spcPct val="150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6" name="Groupe 15">
            <a:extLst>
              <a:ext uri="{FF2B5EF4-FFF2-40B4-BE49-F238E27FC236}">
                <a16:creationId xmlns:a16="http://schemas.microsoft.com/office/drawing/2014/main" id="{1CF2A0BA-ECFC-4AFF-B8FD-64521D306806}"/>
              </a:ext>
            </a:extLst>
          </p:cNvPr>
          <p:cNvGrpSpPr/>
          <p:nvPr/>
        </p:nvGrpSpPr>
        <p:grpSpPr>
          <a:xfrm>
            <a:off x="0" y="17311"/>
            <a:ext cx="9541565" cy="2394585"/>
            <a:chOff x="-27121" y="17311"/>
            <a:chExt cx="9270514" cy="2858411"/>
          </a:xfrm>
        </p:grpSpPr>
        <p:sp>
          <p:nvSpPr>
            <p:cNvPr id="5" name="Rectangle 4">
              <a:extLst>
                <a:ext uri="{FF2B5EF4-FFF2-40B4-BE49-F238E27FC236}">
                  <a16:creationId xmlns:a16="http://schemas.microsoft.com/office/drawing/2014/main" id="{B21B5E01-0C50-4656-96DF-B0AE38194272}"/>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2" name="Groupe 11">
              <a:extLst>
                <a:ext uri="{FF2B5EF4-FFF2-40B4-BE49-F238E27FC236}">
                  <a16:creationId xmlns:a16="http://schemas.microsoft.com/office/drawing/2014/main" id="{D22204FE-27E9-4675-A492-7A22FFED6B25}"/>
                </a:ext>
              </a:extLst>
            </p:cNvPr>
            <p:cNvGrpSpPr/>
            <p:nvPr/>
          </p:nvGrpSpPr>
          <p:grpSpPr>
            <a:xfrm>
              <a:off x="2464904" y="1389381"/>
              <a:ext cx="4956314" cy="586820"/>
              <a:chOff x="2464904" y="1389381"/>
              <a:chExt cx="4956314" cy="431475"/>
            </a:xfrm>
          </p:grpSpPr>
          <p:cxnSp>
            <p:nvCxnSpPr>
              <p:cNvPr id="3" name="Connecteur droit 2">
                <a:extLst>
                  <a:ext uri="{FF2B5EF4-FFF2-40B4-BE49-F238E27FC236}">
                    <a16:creationId xmlns:a16="http://schemas.microsoft.com/office/drawing/2014/main" id="{3192A9C8-97D5-4285-9E7D-CF67C827018D}"/>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8">
                <a:extLst>
                  <a:ext uri="{FF2B5EF4-FFF2-40B4-BE49-F238E27FC236}">
                    <a16:creationId xmlns:a16="http://schemas.microsoft.com/office/drawing/2014/main" id="{98BC23F3-2189-485C-AD5C-552F6D150807}"/>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3" name="Rectangle 12">
              <a:extLst>
                <a:ext uri="{FF2B5EF4-FFF2-40B4-BE49-F238E27FC236}">
                  <a16:creationId xmlns:a16="http://schemas.microsoft.com/office/drawing/2014/main" id="{9F4F9DB9-B672-433C-B38D-44A811587C3A}"/>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5" name="Image 14">
              <a:extLst>
                <a:ext uri="{FF2B5EF4-FFF2-40B4-BE49-F238E27FC236}">
                  <a16:creationId xmlns:a16="http://schemas.microsoft.com/office/drawing/2014/main" id="{299B1598-294D-42CD-A2FA-E322B150A9B4}"/>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305430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00"/>
                                        <p:tgtEl>
                                          <p:spTgt spid="1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21B5E01-0C50-4656-96DF-B0AE38194272}"/>
              </a:ext>
            </a:extLst>
          </p:cNvPr>
          <p:cNvSpPr/>
          <p:nvPr/>
        </p:nvSpPr>
        <p:spPr>
          <a:xfrm>
            <a:off x="322407" y="1028233"/>
            <a:ext cx="10093801" cy="671851"/>
          </a:xfrm>
          <a:prstGeom prst="rect">
            <a:avLst/>
          </a:prstGeom>
        </p:spPr>
        <p:txBody>
          <a:bodyPr wrap="square">
            <a:spAutoFit/>
          </a:bodyPr>
          <a:lstStyle/>
          <a:p>
            <a:pPr lvl="0" algn="ctr">
              <a:lnSpc>
                <a:spcPct val="150000"/>
              </a:lnSpc>
              <a:spcAft>
                <a:spcPts val="0"/>
              </a:spcAft>
            </a:pPr>
            <a:r>
              <a:rPr lang="fr-FR" sz="2800" b="1" kern="1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fr-FR" sz="28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F9F3CE36-7474-40B7-B000-7AE3201F3344}"/>
              </a:ext>
            </a:extLst>
          </p:cNvPr>
          <p:cNvSpPr/>
          <p:nvPr/>
        </p:nvSpPr>
        <p:spPr>
          <a:xfrm>
            <a:off x="1483932" y="2635693"/>
            <a:ext cx="7964557" cy="3970318"/>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dirty="0">
                <a:highlight>
                  <a:srgbClr val="FFFF00"/>
                </a:highlight>
                <a:latin typeface="+mj-lt"/>
                <a:ea typeface="Calibri" panose="020F0502020204030204" pitchFamily="34" charset="0"/>
                <a:cs typeface="Times New Roman" panose="02020603050405020304" pitchFamily="18" charset="0"/>
              </a:rPr>
              <a:t>08</a:t>
            </a:r>
            <a:r>
              <a:rPr lang="fr-FR" sz="1400" dirty="0">
                <a:highlight>
                  <a:srgbClr val="FFFF00"/>
                </a:highlight>
                <a:latin typeface="+mj-lt"/>
                <a:ea typeface="Calibri" panose="020F0502020204030204" pitchFamily="34" charset="0"/>
                <a:cs typeface="Times New Roman" panose="02020603050405020304" pitchFamily="18" charset="0"/>
              </a:rPr>
              <a:t> Je veux apporter des solutions définitives au chômage endémique des jeunes  </a:t>
            </a:r>
          </a:p>
          <a:p>
            <a:pPr marL="285750" lvl="0" indent="-285750">
              <a:lnSpc>
                <a:spcPct val="150000"/>
              </a:lnSpc>
              <a:spcAft>
                <a:spcPts val="0"/>
              </a:spcAft>
              <a:buFont typeface="Wingdings" panose="05000000000000000000" pitchFamily="2" charset="2"/>
              <a:buChar char="q"/>
            </a:pPr>
            <a:r>
              <a:rPr lang="fr-FR" sz="1400" b="1" dirty="0">
                <a:highlight>
                  <a:srgbClr val="FFFF00"/>
                </a:highlight>
                <a:latin typeface="+mj-lt"/>
                <a:ea typeface="Calibri" panose="020F0502020204030204" pitchFamily="34" charset="0"/>
                <a:cs typeface="Times New Roman" panose="02020603050405020304" pitchFamily="18" charset="0"/>
              </a:rPr>
              <a:t>09</a:t>
            </a:r>
            <a:r>
              <a:rPr lang="fr-FR" sz="1400" dirty="0">
                <a:highlight>
                  <a:srgbClr val="FFFF00"/>
                </a:highlight>
                <a:latin typeface="+mj-lt"/>
                <a:ea typeface="Calibri" panose="020F0502020204030204" pitchFamily="34" charset="0"/>
                <a:cs typeface="Times New Roman" panose="02020603050405020304" pitchFamily="18" charset="0"/>
              </a:rPr>
              <a:t> Je veux redresser nos finances publiques et  mobiliser de manière stratégique nos ressources financières</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10</a:t>
            </a:r>
            <a:r>
              <a:rPr lang="fr-FR" sz="1400" dirty="0">
                <a:latin typeface="+mj-lt"/>
                <a:ea typeface="Calibri" panose="020F0502020204030204" pitchFamily="34" charset="0"/>
                <a:cs typeface="Times New Roman" panose="02020603050405020304" pitchFamily="18" charset="0"/>
              </a:rPr>
              <a:t> Je veux réorienter l’aide public au développement </a:t>
            </a:r>
          </a:p>
          <a:p>
            <a:pPr marL="285750" lvl="0" indent="-285750">
              <a:lnSpc>
                <a:spcPct val="150000"/>
              </a:lnSpc>
              <a:spcAft>
                <a:spcPts val="0"/>
              </a:spcAft>
              <a:buFont typeface="Wingdings" panose="05000000000000000000" pitchFamily="2" charset="2"/>
              <a:buChar char="q"/>
            </a:pPr>
            <a:r>
              <a:rPr lang="fr-FR" sz="1400" b="1" kern="1800" dirty="0">
                <a:latin typeface="+mj-lt"/>
                <a:ea typeface="Calibri" panose="020F0502020204030204" pitchFamily="34" charset="0"/>
                <a:cs typeface="Times New Roman" panose="02020603050405020304" pitchFamily="18" charset="0"/>
              </a:rPr>
              <a:t>11</a:t>
            </a:r>
            <a:r>
              <a:rPr lang="fr-FR" sz="1400" kern="1800" dirty="0">
                <a:latin typeface="+mj-lt"/>
                <a:ea typeface="Calibri" panose="020F0502020204030204" pitchFamily="34" charset="0"/>
                <a:cs typeface="Times New Roman" panose="02020603050405020304" pitchFamily="18" charset="0"/>
              </a:rPr>
              <a:t> Je veux engager une grande réforme au sein de la justice</a:t>
            </a:r>
            <a:endParaRPr lang="fr-FR" sz="14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12</a:t>
            </a:r>
            <a:r>
              <a:rPr lang="fr-FR" sz="1400" dirty="0">
                <a:latin typeface="+mj-lt"/>
                <a:ea typeface="Calibri" panose="020F0502020204030204" pitchFamily="34" charset="0"/>
                <a:cs typeface="Times New Roman" panose="02020603050405020304" pitchFamily="18" charset="0"/>
              </a:rPr>
              <a:t> Je veux engager une grande réforme fiscale,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13</a:t>
            </a:r>
            <a:r>
              <a:rPr lang="fr-FR" sz="1400" dirty="0">
                <a:latin typeface="+mj-lt"/>
                <a:ea typeface="Calibri" panose="020F0502020204030204" pitchFamily="34" charset="0"/>
                <a:cs typeface="Times New Roman" panose="02020603050405020304" pitchFamily="18" charset="0"/>
              </a:rPr>
              <a:t> Je veux faire de la fiscalité un véritable outil d'impulsion du dynamisme économique en particulier pour encourager l’auto emploi des jeunes </a:t>
            </a:r>
          </a:p>
          <a:p>
            <a:pPr marL="285750" indent="-285750">
              <a:lnSpc>
                <a:spcPct val="150000"/>
              </a:lnSpc>
              <a:buFont typeface="Wingdings" panose="05000000000000000000" pitchFamily="2" charset="2"/>
              <a:buChar char="q"/>
            </a:pPr>
            <a:r>
              <a:rPr lang="fr-FR" sz="1400" b="1" dirty="0">
                <a:latin typeface="+mj-lt"/>
                <a:ea typeface="Calibri" panose="020F0502020204030204" pitchFamily="34" charset="0"/>
              </a:rPr>
              <a:t>14</a:t>
            </a:r>
            <a:r>
              <a:rPr lang="fr-FR" sz="1400" dirty="0">
                <a:latin typeface="+mj-lt"/>
                <a:ea typeface="Calibri" panose="020F0502020204030204" pitchFamily="34" charset="0"/>
              </a:rPr>
              <a:t> Je veux négocier une nouvelle réforme des retraites et réduire la précarité grâce à une politique de protection sociale (assurance maladie, retraite, accès aux crédits et formation) en particulier pour les petits entrepreneurs, les artistes, les artisans et les exploitants agricoles</a:t>
            </a:r>
            <a:endParaRPr lang="fr-FR" sz="1400" dirty="0">
              <a:latin typeface="+mj-lt"/>
            </a:endParaRPr>
          </a:p>
        </p:txBody>
      </p:sp>
      <p:grpSp>
        <p:nvGrpSpPr>
          <p:cNvPr id="9" name="Groupe 8">
            <a:extLst>
              <a:ext uri="{FF2B5EF4-FFF2-40B4-BE49-F238E27FC236}">
                <a16:creationId xmlns:a16="http://schemas.microsoft.com/office/drawing/2014/main" id="{D6644BAB-4F13-4D54-8E71-CD523A9C3805}"/>
              </a:ext>
            </a:extLst>
          </p:cNvPr>
          <p:cNvGrpSpPr/>
          <p:nvPr/>
        </p:nvGrpSpPr>
        <p:grpSpPr>
          <a:xfrm>
            <a:off x="-27121" y="17311"/>
            <a:ext cx="9270514" cy="2858411"/>
            <a:chOff x="-27121" y="17311"/>
            <a:chExt cx="9270514" cy="2858411"/>
          </a:xfrm>
        </p:grpSpPr>
        <p:sp>
          <p:nvSpPr>
            <p:cNvPr id="10" name="Rectangle 9">
              <a:extLst>
                <a:ext uri="{FF2B5EF4-FFF2-40B4-BE49-F238E27FC236}">
                  <a16:creationId xmlns:a16="http://schemas.microsoft.com/office/drawing/2014/main" id="{113E3DAD-180E-418A-A88A-A7BF5C192161}"/>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1" name="Groupe 10">
              <a:extLst>
                <a:ext uri="{FF2B5EF4-FFF2-40B4-BE49-F238E27FC236}">
                  <a16:creationId xmlns:a16="http://schemas.microsoft.com/office/drawing/2014/main" id="{EDB55D83-CE37-4729-B868-4D329709A333}"/>
                </a:ext>
              </a:extLst>
            </p:cNvPr>
            <p:cNvGrpSpPr/>
            <p:nvPr/>
          </p:nvGrpSpPr>
          <p:grpSpPr>
            <a:xfrm>
              <a:off x="2464904" y="1389381"/>
              <a:ext cx="4956314" cy="586820"/>
              <a:chOff x="2464904" y="1389381"/>
              <a:chExt cx="4956314" cy="431475"/>
            </a:xfrm>
          </p:grpSpPr>
          <p:cxnSp>
            <p:nvCxnSpPr>
              <p:cNvPr id="14" name="Connecteur droit 13">
                <a:extLst>
                  <a:ext uri="{FF2B5EF4-FFF2-40B4-BE49-F238E27FC236}">
                    <a16:creationId xmlns:a16="http://schemas.microsoft.com/office/drawing/2014/main" id="{2B7E1F68-2F9F-4CC9-BFDB-94887104CB4A}"/>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4F751AB4-56C4-405D-AB75-4ECCC7F302AB}"/>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2" name="Rectangle 11">
              <a:extLst>
                <a:ext uri="{FF2B5EF4-FFF2-40B4-BE49-F238E27FC236}">
                  <a16:creationId xmlns:a16="http://schemas.microsoft.com/office/drawing/2014/main" id="{C20C72A1-9E30-47F5-A3DE-462D60F0D6AA}"/>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Image 12">
              <a:extLst>
                <a:ext uri="{FF2B5EF4-FFF2-40B4-BE49-F238E27FC236}">
                  <a16:creationId xmlns:a16="http://schemas.microsoft.com/office/drawing/2014/main" id="{FECCA9B8-1E10-48EF-98CE-8EE51F08AD5E}"/>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376022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958356A-62A1-4D92-A3A7-510728B9DEC8}"/>
              </a:ext>
            </a:extLst>
          </p:cNvPr>
          <p:cNvSpPr/>
          <p:nvPr/>
        </p:nvSpPr>
        <p:spPr>
          <a:xfrm>
            <a:off x="1483932" y="2708102"/>
            <a:ext cx="8256106" cy="3662541"/>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15</a:t>
            </a:r>
            <a:r>
              <a:rPr lang="fr-FR" sz="1400" dirty="0">
                <a:latin typeface="+mj-lt"/>
                <a:ea typeface="Calibri" panose="020F0502020204030204" pitchFamily="34" charset="0"/>
                <a:cs typeface="Times New Roman" panose="02020603050405020304" pitchFamily="18" charset="0"/>
              </a:rPr>
              <a:t> Je veux renouer avec l'excellence de notre système de santé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16</a:t>
            </a:r>
            <a:r>
              <a:rPr lang="fr-FR" sz="1400" dirty="0">
                <a:latin typeface="+mj-lt"/>
                <a:ea typeface="Calibri" panose="020F0502020204030204" pitchFamily="34" charset="0"/>
                <a:cs typeface="Times New Roman" panose="02020603050405020304" pitchFamily="18" charset="0"/>
              </a:rPr>
              <a:t> Je veux renforcer l'hôpital public ,réorganiser notre système de santé à travers une meilleure formation des agents et l’instauration de normes standards ainsi que structures de contrôle</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17</a:t>
            </a:r>
            <a:r>
              <a:rPr lang="fr-FR" sz="1400" dirty="0">
                <a:latin typeface="+mj-lt"/>
                <a:ea typeface="Calibri" panose="020F0502020204030204" pitchFamily="34" charset="0"/>
                <a:cs typeface="Times New Roman" panose="02020603050405020304" pitchFamily="18" charset="0"/>
              </a:rPr>
              <a:t> Je veux faciliter l’ </a:t>
            </a:r>
            <a:r>
              <a:rPr lang="fr-FR" sz="1400" dirty="0" err="1">
                <a:latin typeface="+mj-lt"/>
                <a:ea typeface="Calibri" panose="020F0502020204030204" pitchFamily="34" charset="0"/>
                <a:cs typeface="Times New Roman" panose="02020603050405020304" pitchFamily="18" charset="0"/>
              </a:rPr>
              <a:t>accés</a:t>
            </a:r>
            <a:r>
              <a:rPr lang="fr-FR" sz="1400" dirty="0">
                <a:latin typeface="+mj-lt"/>
                <a:ea typeface="Calibri" panose="020F0502020204030204" pitchFamily="34" charset="0"/>
                <a:cs typeface="Times New Roman" panose="02020603050405020304" pitchFamily="18" charset="0"/>
              </a:rPr>
              <a:t> au logements</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18</a:t>
            </a:r>
            <a:r>
              <a:rPr lang="fr-FR" sz="1400" dirty="0">
                <a:latin typeface="+mj-lt"/>
                <a:ea typeface="Calibri" panose="020F0502020204030204" pitchFamily="34" charset="0"/>
                <a:cs typeface="Times New Roman" panose="02020603050405020304" pitchFamily="18" charset="0"/>
              </a:rPr>
              <a:t> Je veux faire prévaloir la justice au travail</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19</a:t>
            </a:r>
            <a:r>
              <a:rPr lang="fr-FR" sz="1400" dirty="0">
                <a:latin typeface="+mj-lt"/>
                <a:ea typeface="Calibri" panose="020F0502020204030204" pitchFamily="34" charset="0"/>
                <a:cs typeface="Times New Roman" panose="02020603050405020304" pitchFamily="18" charset="0"/>
              </a:rPr>
              <a:t> Je veux lutter contre toute forme d’exclusion sociale </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20</a:t>
            </a:r>
            <a:r>
              <a:rPr lang="fr-FR" sz="1400" dirty="0">
                <a:latin typeface="+mj-lt"/>
                <a:ea typeface="Calibri" panose="020F0502020204030204" pitchFamily="34" charset="0"/>
                <a:cs typeface="Times New Roman" panose="02020603050405020304" pitchFamily="18" charset="0"/>
              </a:rPr>
              <a:t> Je veux redonner à l’école et à l’enseignement leur lustre d’antan pour une meilleure qualité des ressources humaines</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21</a:t>
            </a:r>
            <a:r>
              <a:rPr lang="fr-FR" sz="1400" dirty="0">
                <a:latin typeface="+mj-lt"/>
                <a:ea typeface="Calibri" panose="020F0502020204030204" pitchFamily="34" charset="0"/>
                <a:cs typeface="Times New Roman" panose="02020603050405020304" pitchFamily="18" charset="0"/>
              </a:rPr>
              <a:t> Je veux démocratiser l’accès à la formation et à l’enseignement des nouvelles technologies</a:t>
            </a:r>
            <a:endParaRPr lang="fr-FR" sz="12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22</a:t>
            </a:r>
            <a:r>
              <a:rPr lang="fr-FR" sz="1400" dirty="0">
                <a:latin typeface="+mj-lt"/>
                <a:ea typeface="Calibri" panose="020F0502020204030204" pitchFamily="34" charset="0"/>
                <a:cs typeface="Times New Roman" panose="02020603050405020304" pitchFamily="18" charset="0"/>
              </a:rPr>
              <a:t> </a:t>
            </a:r>
            <a:r>
              <a:rPr lang="fr-FR" sz="1400" dirty="0">
                <a:highlight>
                  <a:srgbClr val="FFFF00"/>
                </a:highlight>
                <a:latin typeface="+mj-lt"/>
                <a:ea typeface="Calibri" panose="020F0502020204030204" pitchFamily="34" charset="0"/>
                <a:cs typeface="Times New Roman" panose="02020603050405020304" pitchFamily="18" charset="0"/>
              </a:rPr>
              <a:t>Je veux lutter sans concession contre toutes les discriminations</a:t>
            </a:r>
            <a:endParaRPr lang="fr-FR" sz="1200" dirty="0">
              <a:highlight>
                <a:srgbClr val="FFFF00"/>
              </a:highlight>
              <a:latin typeface="+mj-lt"/>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q"/>
            </a:pPr>
            <a:r>
              <a:rPr lang="fr-FR" sz="1400" b="1" dirty="0">
                <a:latin typeface="+mj-lt"/>
                <a:ea typeface="Calibri" panose="020F0502020204030204" pitchFamily="34" charset="0"/>
              </a:rPr>
              <a:t>23</a:t>
            </a:r>
            <a:r>
              <a:rPr lang="fr-FR" sz="1400" dirty="0">
                <a:latin typeface="+mj-lt"/>
                <a:ea typeface="Calibri" panose="020F0502020204030204" pitchFamily="34" charset="0"/>
              </a:rPr>
              <a:t> Je veux œuvrer pour une meilleure intégration Africaine </a:t>
            </a:r>
            <a:endParaRPr lang="fr-FR" sz="1400" dirty="0">
              <a:latin typeface="+mj-lt"/>
            </a:endParaRPr>
          </a:p>
        </p:txBody>
      </p:sp>
      <p:grpSp>
        <p:nvGrpSpPr>
          <p:cNvPr id="7" name="Groupe 6">
            <a:extLst>
              <a:ext uri="{FF2B5EF4-FFF2-40B4-BE49-F238E27FC236}">
                <a16:creationId xmlns:a16="http://schemas.microsoft.com/office/drawing/2014/main" id="{5E46BA78-BFA1-4D41-A3EB-AD3FCE16BE08}"/>
              </a:ext>
            </a:extLst>
          </p:cNvPr>
          <p:cNvGrpSpPr/>
          <p:nvPr/>
        </p:nvGrpSpPr>
        <p:grpSpPr>
          <a:xfrm>
            <a:off x="-27121" y="17311"/>
            <a:ext cx="9270514" cy="2858411"/>
            <a:chOff x="-27121" y="17311"/>
            <a:chExt cx="9270514" cy="2858411"/>
          </a:xfrm>
        </p:grpSpPr>
        <p:sp>
          <p:nvSpPr>
            <p:cNvPr id="9" name="Rectangle 8">
              <a:extLst>
                <a:ext uri="{FF2B5EF4-FFF2-40B4-BE49-F238E27FC236}">
                  <a16:creationId xmlns:a16="http://schemas.microsoft.com/office/drawing/2014/main" id="{897B33C1-B02F-472F-8E3F-4863DDED1D1F}"/>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0" name="Groupe 9">
              <a:extLst>
                <a:ext uri="{FF2B5EF4-FFF2-40B4-BE49-F238E27FC236}">
                  <a16:creationId xmlns:a16="http://schemas.microsoft.com/office/drawing/2014/main" id="{5352E0FE-7093-40AD-9AA8-31C51983BC91}"/>
                </a:ext>
              </a:extLst>
            </p:cNvPr>
            <p:cNvGrpSpPr/>
            <p:nvPr/>
          </p:nvGrpSpPr>
          <p:grpSpPr>
            <a:xfrm>
              <a:off x="2464904" y="1389381"/>
              <a:ext cx="4956314" cy="586820"/>
              <a:chOff x="2464904" y="1389381"/>
              <a:chExt cx="4956314" cy="431475"/>
            </a:xfrm>
          </p:grpSpPr>
          <p:cxnSp>
            <p:nvCxnSpPr>
              <p:cNvPr id="13" name="Connecteur droit 12">
                <a:extLst>
                  <a:ext uri="{FF2B5EF4-FFF2-40B4-BE49-F238E27FC236}">
                    <a16:creationId xmlns:a16="http://schemas.microsoft.com/office/drawing/2014/main" id="{A751E042-EEC6-4A30-B7EC-1BD359B1FB7F}"/>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9C4BA7E1-8C99-4964-BF6F-6C62D79070CD}"/>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1" name="Rectangle 10">
              <a:extLst>
                <a:ext uri="{FF2B5EF4-FFF2-40B4-BE49-F238E27FC236}">
                  <a16:creationId xmlns:a16="http://schemas.microsoft.com/office/drawing/2014/main" id="{A5769D73-D9B0-47F1-99EC-1E61D20AA3F6}"/>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Image 11">
              <a:extLst>
                <a:ext uri="{FF2B5EF4-FFF2-40B4-BE49-F238E27FC236}">
                  <a16:creationId xmlns:a16="http://schemas.microsoft.com/office/drawing/2014/main" id="{C3532449-9266-442E-8C87-D65116EA288A}"/>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257141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FBC5DC-0B2D-431C-A090-A90FEE33F356}"/>
              </a:ext>
            </a:extLst>
          </p:cNvPr>
          <p:cNvSpPr/>
          <p:nvPr/>
        </p:nvSpPr>
        <p:spPr>
          <a:xfrm>
            <a:off x="1483933" y="2454242"/>
            <a:ext cx="8110642" cy="4253921"/>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kern="1800" dirty="0">
                <a:latin typeface="+mj-lt"/>
                <a:ea typeface="Calibri" panose="020F0502020204030204" pitchFamily="34" charset="0"/>
                <a:cs typeface="Times New Roman" panose="02020603050405020304" pitchFamily="18" charset="0"/>
              </a:rPr>
              <a:t>24</a:t>
            </a:r>
            <a:r>
              <a:rPr lang="fr-FR" sz="1400" kern="1800" dirty="0">
                <a:latin typeface="+mj-lt"/>
                <a:ea typeface="Calibri" panose="020F0502020204030204" pitchFamily="34" charset="0"/>
                <a:cs typeface="Times New Roman" panose="02020603050405020304" pitchFamily="18" charset="0"/>
              </a:rPr>
              <a:t> Je veux redonner espoir aux nouvelles générations en préservant et en exploitant d’une manière rationnelle nos ressources </a:t>
            </a:r>
            <a:endParaRPr lang="fr-FR" sz="1400" dirty="0">
              <a:latin typeface="+mj-lt"/>
              <a:ea typeface="Calibri" panose="020F0502020204030204" pitchFamily="34" charset="0"/>
              <a:cs typeface="Times New Roman" panose="02020603050405020304" pitchFamily="18" charset="0"/>
            </a:endParaRP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25</a:t>
            </a:r>
            <a:r>
              <a:rPr lang="fr-FR" sz="1400" dirty="0">
                <a:latin typeface="+mj-lt"/>
                <a:ea typeface="Calibri" panose="020F0502020204030204" pitchFamily="34" charset="0"/>
                <a:cs typeface="Times New Roman" panose="02020603050405020304" pitchFamily="18" charset="0"/>
              </a:rPr>
              <a:t> Je veux revaloriser et rehausser la fonction enseignante</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26</a:t>
            </a:r>
            <a:r>
              <a:rPr lang="fr-FR" sz="1400" dirty="0">
                <a:latin typeface="+mj-lt"/>
                <a:ea typeface="Calibri" panose="020F0502020204030204" pitchFamily="34" charset="0"/>
                <a:cs typeface="Times New Roman" panose="02020603050405020304" pitchFamily="18" charset="0"/>
              </a:rPr>
              <a:t> Je veux remettre l'éducation et la jeunesse au cœur de l'action publique</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27</a:t>
            </a:r>
            <a:r>
              <a:rPr lang="fr-FR" sz="1400" dirty="0">
                <a:latin typeface="+mj-lt"/>
                <a:ea typeface="Calibri" panose="020F0502020204030204" pitchFamily="34" charset="0"/>
                <a:cs typeface="Times New Roman" panose="02020603050405020304" pitchFamily="18" charset="0"/>
              </a:rPr>
              <a:t> Je veux soutenir l'accès à la culture et à la création artistique, accompagner, former et professionnaliser nos artisans, en majorité dans l’informel, de manière à améliorer les niveaux de compétences et assurer de meilleures conditions de vie et créant ainsi des retombées positives sur l’ensemble de l’économie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28</a:t>
            </a:r>
            <a:r>
              <a:rPr lang="fr-FR" sz="1400" dirty="0">
                <a:latin typeface="+mj-lt"/>
                <a:ea typeface="Calibri" panose="020F0502020204030204" pitchFamily="34" charset="0"/>
                <a:cs typeface="Times New Roman" panose="02020603050405020304" pitchFamily="18" charset="0"/>
              </a:rPr>
              <a:t> Je veux une République exemplaire et un Sénégal solidaire vis-à-vis des pays de la sous région et qui fasse entendre sa voix</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29</a:t>
            </a:r>
            <a:r>
              <a:rPr lang="fr-FR" sz="1400" dirty="0">
                <a:latin typeface="+mj-lt"/>
                <a:ea typeface="Calibri" panose="020F0502020204030204" pitchFamily="34" charset="0"/>
                <a:cs typeface="Times New Roman" panose="02020603050405020304" pitchFamily="18" charset="0"/>
              </a:rPr>
              <a:t>Je veux défendre et promouvoir la laïcité</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30</a:t>
            </a:r>
            <a:r>
              <a:rPr lang="fr-FR" sz="1400" dirty="0">
                <a:latin typeface="+mj-lt"/>
                <a:ea typeface="Calibri" panose="020F0502020204030204" pitchFamily="34" charset="0"/>
                <a:cs typeface="Times New Roman" panose="02020603050405020304" pitchFamily="18" charset="0"/>
              </a:rPr>
              <a:t> Je veux que la prochaine présidence soit celle de l'impartialité de l'Etat, de l'intégrité des élus et du respect des contre-pouvoirs</a:t>
            </a:r>
            <a:endParaRPr lang="fr-FR" sz="1400" dirty="0">
              <a:effectLst/>
              <a:latin typeface="+mj-lt"/>
              <a:ea typeface="Calibri" panose="020F0502020204030204" pitchFamily="34" charset="0"/>
              <a:cs typeface="Times New Roman" panose="02020603050405020304" pitchFamily="18" charset="0"/>
            </a:endParaRPr>
          </a:p>
        </p:txBody>
      </p:sp>
      <p:grpSp>
        <p:nvGrpSpPr>
          <p:cNvPr id="6" name="Groupe 5">
            <a:extLst>
              <a:ext uri="{FF2B5EF4-FFF2-40B4-BE49-F238E27FC236}">
                <a16:creationId xmlns:a16="http://schemas.microsoft.com/office/drawing/2014/main" id="{50594B9F-8A5D-4E7F-8DAE-AD503AE15158}"/>
              </a:ext>
            </a:extLst>
          </p:cNvPr>
          <p:cNvGrpSpPr/>
          <p:nvPr/>
        </p:nvGrpSpPr>
        <p:grpSpPr>
          <a:xfrm>
            <a:off x="-27121" y="17312"/>
            <a:ext cx="9270514" cy="2646376"/>
            <a:chOff x="-27121" y="17311"/>
            <a:chExt cx="9270514" cy="2858411"/>
          </a:xfrm>
        </p:grpSpPr>
        <p:sp>
          <p:nvSpPr>
            <p:cNvPr id="7" name="Rectangle 6">
              <a:extLst>
                <a:ext uri="{FF2B5EF4-FFF2-40B4-BE49-F238E27FC236}">
                  <a16:creationId xmlns:a16="http://schemas.microsoft.com/office/drawing/2014/main" id="{FAC7FFC3-A339-4491-9675-F4816B53D9A6}"/>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1BBB78B0-0A39-4E90-BE23-39822EA0711F}"/>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BF550718-F01A-495F-9620-9E9A53551D56}"/>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77AC4DCA-CF09-4E50-A9EB-E9CD40245091}"/>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5FFA9D5D-AD59-44EE-9342-5C1467B93AAB}"/>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A74C86F4-8564-44B2-A3E8-31B43A007BAA}"/>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406676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7D6F60-C093-41A1-8A6A-45C44824CEC9}"/>
              </a:ext>
            </a:extLst>
          </p:cNvPr>
          <p:cNvSpPr/>
          <p:nvPr/>
        </p:nvSpPr>
        <p:spPr>
          <a:xfrm>
            <a:off x="1509569" y="2835539"/>
            <a:ext cx="8346689" cy="3647152"/>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31</a:t>
            </a:r>
            <a:r>
              <a:rPr lang="fr-FR" sz="1400" dirty="0">
                <a:latin typeface="+mj-lt"/>
                <a:ea typeface="Calibri" panose="020F0502020204030204" pitchFamily="34" charset="0"/>
                <a:cs typeface="Times New Roman" panose="02020603050405020304" pitchFamily="18" charset="0"/>
              </a:rPr>
              <a:t> Je veux donner à la police et à la justice les moyens de nous protéger</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32</a:t>
            </a:r>
            <a:r>
              <a:rPr lang="fr-FR" sz="1400" dirty="0">
                <a:latin typeface="+mj-lt"/>
                <a:ea typeface="Calibri" panose="020F0502020204030204" pitchFamily="34" charset="0"/>
                <a:cs typeface="Times New Roman" panose="02020603050405020304" pitchFamily="18" charset="0"/>
              </a:rPr>
              <a:t> Je veux donner un nouvel élan à notre démocratie</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33</a:t>
            </a:r>
            <a:r>
              <a:rPr lang="fr-FR" sz="1400" dirty="0">
                <a:latin typeface="+mj-lt"/>
                <a:ea typeface="Calibri" panose="020F0502020204030204" pitchFamily="34" charset="0"/>
                <a:cs typeface="Times New Roman" panose="02020603050405020304" pitchFamily="18" charset="0"/>
              </a:rPr>
              <a:t> Je veux engager une grande réforme dans le code des marchés publics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34</a:t>
            </a:r>
            <a:r>
              <a:rPr lang="fr-FR" sz="1400" dirty="0">
                <a:latin typeface="+mj-lt"/>
                <a:ea typeface="Calibri" panose="020F0502020204030204" pitchFamily="34" charset="0"/>
                <a:cs typeface="Times New Roman" panose="02020603050405020304" pitchFamily="18" charset="0"/>
              </a:rPr>
              <a:t> Je veux donner à nos corps de contrôles ( IGE ; CREI ; CENTIF ; OFNAC ) plus de moyens et une indépendance totale pour assurer leur mission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35</a:t>
            </a:r>
            <a:r>
              <a:rPr lang="fr-FR" sz="1400" dirty="0">
                <a:latin typeface="+mj-lt"/>
                <a:ea typeface="Calibri" panose="020F0502020204030204" pitchFamily="34" charset="0"/>
                <a:cs typeface="Times New Roman" panose="02020603050405020304" pitchFamily="18" charset="0"/>
              </a:rPr>
              <a:t> Je veux soutenir et promouvoir le culte de la réédition des comptes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36</a:t>
            </a:r>
            <a:r>
              <a:rPr lang="fr-FR" sz="1400" dirty="0">
                <a:latin typeface="+mj-lt"/>
                <a:ea typeface="Calibri" panose="020F0502020204030204" pitchFamily="34" charset="0"/>
                <a:cs typeface="Times New Roman" panose="02020603050405020304" pitchFamily="18" charset="0"/>
              </a:rPr>
              <a:t> Je veux RÉTABLIR UN ÉTAT RESPECTUEUX DES PRINCIPES DE LA DEMOCRATIE</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37</a:t>
            </a:r>
            <a:r>
              <a:rPr lang="fr-FR" sz="1400" dirty="0">
                <a:latin typeface="+mj-lt"/>
                <a:ea typeface="Calibri" panose="020F0502020204030204" pitchFamily="34" charset="0"/>
                <a:cs typeface="Times New Roman" panose="02020603050405020304" pitchFamily="18" charset="0"/>
              </a:rPr>
              <a:t> Je veux instaurer la limitation du mandat présidentiel en supprimant la possibilité de pouvoir modifier la constitution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38</a:t>
            </a:r>
            <a:r>
              <a:rPr lang="fr-FR" sz="1400" dirty="0">
                <a:latin typeface="+mj-lt"/>
                <a:ea typeface="Calibri" panose="020F0502020204030204" pitchFamily="34" charset="0"/>
                <a:cs typeface="Times New Roman" panose="02020603050405020304" pitchFamily="18" charset="0"/>
              </a:rPr>
              <a:t> Je veux assurer la liberté et l’accès équitable de tous aux organes de presse publique comme privés et procéder à la libération effective des fréquences radio et télévision</a:t>
            </a:r>
            <a:endParaRPr lang="fr-FR" sz="1400" dirty="0">
              <a:effectLst/>
              <a:latin typeface="+mj-lt"/>
              <a:ea typeface="Calibri" panose="020F0502020204030204" pitchFamily="34" charset="0"/>
              <a:cs typeface="Times New Roman" panose="02020603050405020304" pitchFamily="18" charset="0"/>
            </a:endParaRPr>
          </a:p>
        </p:txBody>
      </p:sp>
      <p:grpSp>
        <p:nvGrpSpPr>
          <p:cNvPr id="6" name="Groupe 5">
            <a:extLst>
              <a:ext uri="{FF2B5EF4-FFF2-40B4-BE49-F238E27FC236}">
                <a16:creationId xmlns:a16="http://schemas.microsoft.com/office/drawing/2014/main" id="{20A7CC3B-00AC-4642-9A67-4DCD4EF1EEB5}"/>
              </a:ext>
            </a:extLst>
          </p:cNvPr>
          <p:cNvGrpSpPr/>
          <p:nvPr/>
        </p:nvGrpSpPr>
        <p:grpSpPr>
          <a:xfrm>
            <a:off x="-27121" y="17311"/>
            <a:ext cx="9270514" cy="2858411"/>
            <a:chOff x="-27121" y="17311"/>
            <a:chExt cx="9270514" cy="2858411"/>
          </a:xfrm>
        </p:grpSpPr>
        <p:sp>
          <p:nvSpPr>
            <p:cNvPr id="7" name="Rectangle 6">
              <a:extLst>
                <a:ext uri="{FF2B5EF4-FFF2-40B4-BE49-F238E27FC236}">
                  <a16:creationId xmlns:a16="http://schemas.microsoft.com/office/drawing/2014/main" id="{C40BF76B-408B-4044-855F-FE66EB03DB15}"/>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CBCBEE4F-AF6D-48D3-82EE-F34CD0D5BC03}"/>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3987367F-0705-4764-83CF-E212E81625D3}"/>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3949CBE2-3E2C-466A-83C2-BDB120A85A55}"/>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F7BC93A8-0215-451F-A24D-EB500C1E7170}"/>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D857A950-AF87-4758-AD6B-DBBE9BF1E75A}"/>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2687267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A93004-5674-43E0-BB03-C6E42F29C3B3}"/>
              </a:ext>
            </a:extLst>
          </p:cNvPr>
          <p:cNvSpPr/>
          <p:nvPr/>
        </p:nvSpPr>
        <p:spPr>
          <a:xfrm>
            <a:off x="1166190" y="2697334"/>
            <a:ext cx="8507896" cy="3323987"/>
          </a:xfrm>
          <a:prstGeom prst="rect">
            <a:avLst/>
          </a:prstGeom>
        </p:spPr>
        <p:txBody>
          <a:bodyPr wrap="square">
            <a:spAutoFit/>
          </a:bodyPr>
          <a:lstStyle/>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39</a:t>
            </a:r>
            <a:r>
              <a:rPr lang="fr-FR" sz="1400" dirty="0">
                <a:latin typeface="+mj-lt"/>
                <a:ea typeface="Calibri" panose="020F0502020204030204" pitchFamily="34" charset="0"/>
                <a:cs typeface="Times New Roman" panose="02020603050405020304" pitchFamily="18" charset="0"/>
              </a:rPr>
              <a:t> Je veux accélérer la modernisation de l’Administration Publique, renforcer la formation continue et restructurer les structures de contrôle de manière à garantir plus d’efficacité</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40</a:t>
            </a:r>
            <a:r>
              <a:rPr lang="fr-FR" sz="1400" dirty="0">
                <a:latin typeface="+mj-lt"/>
                <a:ea typeface="Calibri" panose="020F0502020204030204" pitchFamily="34" charset="0"/>
                <a:cs typeface="Times New Roman" panose="02020603050405020304" pitchFamily="18" charset="0"/>
              </a:rPr>
              <a:t> Je veux ACCROITRE LE POTENTIEL DE NOS RESSOURCES HUMAINES</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41</a:t>
            </a:r>
            <a:r>
              <a:rPr lang="fr-FR" sz="1400" dirty="0">
                <a:latin typeface="+mj-lt"/>
                <a:ea typeface="Calibri" panose="020F0502020204030204" pitchFamily="34" charset="0"/>
                <a:cs typeface="Times New Roman" panose="02020603050405020304" pitchFamily="18" charset="0"/>
              </a:rPr>
              <a:t> Je veux reconstruire notre système éducatif en priorisant l’investissement dans les filières telles que  (les sciences, les technologies, l’ingénierie et les mathématiques) </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42</a:t>
            </a:r>
            <a:r>
              <a:rPr lang="fr-FR" sz="1400" dirty="0">
                <a:latin typeface="+mj-lt"/>
                <a:ea typeface="Calibri" panose="020F0502020204030204" pitchFamily="34" charset="0"/>
                <a:cs typeface="Times New Roman" panose="02020603050405020304" pitchFamily="18" charset="0"/>
              </a:rPr>
              <a:t> je veux mettre en adéquation la formation  avec le marché de l’emploi et en garantissant l’égalité du genre</a:t>
            </a:r>
          </a:p>
          <a:p>
            <a:pPr marL="342900" lvl="0" indent="-34290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43</a:t>
            </a:r>
            <a:r>
              <a:rPr lang="fr-FR" sz="1400" dirty="0">
                <a:latin typeface="+mj-lt"/>
                <a:ea typeface="Calibri" panose="020F0502020204030204" pitchFamily="34" charset="0"/>
                <a:cs typeface="Times New Roman" panose="02020603050405020304" pitchFamily="18" charset="0"/>
              </a:rPr>
              <a:t> je veux faire du Sénégal un hub du Savoir et de l’Innovation technologique  suivant le modèle des « cités tech » en partenariat avec les entreprises, industries et structures d’enseignement supérieur et de recherche scientifique de pointe </a:t>
            </a:r>
            <a:endParaRPr lang="fr-FR" sz="1400" dirty="0">
              <a:effectLst/>
              <a:latin typeface="+mj-lt"/>
              <a:ea typeface="Calibri" panose="020F0502020204030204" pitchFamily="34" charset="0"/>
              <a:cs typeface="Times New Roman" panose="02020603050405020304" pitchFamily="18" charset="0"/>
            </a:endParaRPr>
          </a:p>
        </p:txBody>
      </p:sp>
      <p:grpSp>
        <p:nvGrpSpPr>
          <p:cNvPr id="6" name="Groupe 5">
            <a:extLst>
              <a:ext uri="{FF2B5EF4-FFF2-40B4-BE49-F238E27FC236}">
                <a16:creationId xmlns:a16="http://schemas.microsoft.com/office/drawing/2014/main" id="{88BB0BAC-E242-46F6-B377-F0A5C4689A70}"/>
              </a:ext>
            </a:extLst>
          </p:cNvPr>
          <p:cNvGrpSpPr/>
          <p:nvPr/>
        </p:nvGrpSpPr>
        <p:grpSpPr>
          <a:xfrm>
            <a:off x="-27121" y="17311"/>
            <a:ext cx="9270514" cy="2858411"/>
            <a:chOff x="-27121" y="17311"/>
            <a:chExt cx="9270514" cy="2858411"/>
          </a:xfrm>
        </p:grpSpPr>
        <p:sp>
          <p:nvSpPr>
            <p:cNvPr id="7" name="Rectangle 6">
              <a:extLst>
                <a:ext uri="{FF2B5EF4-FFF2-40B4-BE49-F238E27FC236}">
                  <a16:creationId xmlns:a16="http://schemas.microsoft.com/office/drawing/2014/main" id="{588849E5-56AD-41BC-BDC1-612B3ED061F7}"/>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4C8A491D-CCD0-4696-AB13-1E13FE982E7E}"/>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15F0CCFC-BA4A-412E-9A91-BBF63FCD6F9D}"/>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13387121-CF9D-4B93-ACB6-EBD8CB53CF9C}"/>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B27680A1-62F0-4763-86A9-BC55E279DA92}"/>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6F1AAA22-D7D8-4FB9-948F-328953D4E5EC}"/>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1388525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A4BCBE-7601-4F90-969A-09D82DFDC8A3}"/>
              </a:ext>
            </a:extLst>
          </p:cNvPr>
          <p:cNvSpPr/>
          <p:nvPr/>
        </p:nvSpPr>
        <p:spPr>
          <a:xfrm>
            <a:off x="1483932" y="2358888"/>
            <a:ext cx="8295861" cy="4616648"/>
          </a:xfrm>
          <a:prstGeom prst="rect">
            <a:avLst/>
          </a:prstGeom>
        </p:spPr>
        <p:txBody>
          <a:bodyPr wrap="square">
            <a:spAutoFit/>
          </a:bodyPr>
          <a:lstStyle/>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44</a:t>
            </a:r>
            <a:r>
              <a:rPr lang="fr-FR" sz="1400" dirty="0">
                <a:latin typeface="+mj-lt"/>
                <a:ea typeface="Calibri" panose="020F0502020204030204" pitchFamily="34" charset="0"/>
                <a:cs typeface="Times New Roman" panose="02020603050405020304" pitchFamily="18" charset="0"/>
              </a:rPr>
              <a:t> je veux mettre en place une politique nationale d’initiation à l’art ainsi que de détection, formation et promotion des vocations et talents artistiques y compris des mesures d’incitations fiscales pour les entreprises, investisseurs et mécènes</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45</a:t>
            </a:r>
            <a:r>
              <a:rPr lang="fr-FR" sz="1400" dirty="0">
                <a:latin typeface="+mj-lt"/>
                <a:ea typeface="Calibri" panose="020F0502020204030204" pitchFamily="34" charset="0"/>
                <a:cs typeface="Times New Roman" panose="02020603050405020304" pitchFamily="18" charset="0"/>
              </a:rPr>
              <a:t> je veux transformer le sport en véritable outil de développement humain, social et économique à travers un investissement public massif et une incitation à l’investissement privé à plusieurs niveaux</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46</a:t>
            </a:r>
            <a:r>
              <a:rPr lang="fr-FR" sz="1400" dirty="0">
                <a:latin typeface="+mj-lt"/>
                <a:ea typeface="Calibri" panose="020F0502020204030204" pitchFamily="34" charset="0"/>
                <a:cs typeface="Times New Roman" panose="02020603050405020304" pitchFamily="18" charset="0"/>
              </a:rPr>
              <a:t> je veux ASSURER LA PROTECTION SOCIALE ET LE BIEN-ÊTRE POUR TOUS </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47</a:t>
            </a:r>
            <a:r>
              <a:rPr lang="fr-FR" sz="1400" dirty="0">
                <a:latin typeface="+mj-lt"/>
                <a:ea typeface="Calibri" panose="020F0502020204030204" pitchFamily="34" charset="0"/>
                <a:cs typeface="Times New Roman" panose="02020603050405020304" pitchFamily="18" charset="0"/>
              </a:rPr>
              <a:t> je veux mettre en œuvre de grands projets de développement urbain et de services sociaux (voirie et drainage des eaux pluviales, infrastructures routières, sanitaires, éducatives, sportives et culturelles) dans le cadre de partenariats Etat-Communes</a:t>
            </a:r>
          </a:p>
          <a:p>
            <a:pPr marL="285750" lvl="0" indent="-285750">
              <a:lnSpc>
                <a:spcPct val="150000"/>
              </a:lnSpc>
              <a:spcAft>
                <a:spcPts val="0"/>
              </a:spcAft>
              <a:buFont typeface="Wingdings" panose="05000000000000000000" pitchFamily="2" charset="2"/>
              <a:buChar char="q"/>
            </a:pPr>
            <a:r>
              <a:rPr lang="fr-FR" sz="1400" b="1" dirty="0">
                <a:latin typeface="+mj-lt"/>
                <a:ea typeface="Calibri" panose="020F0502020204030204" pitchFamily="34" charset="0"/>
                <a:cs typeface="Times New Roman" panose="02020603050405020304" pitchFamily="18" charset="0"/>
              </a:rPr>
              <a:t>48</a:t>
            </a:r>
            <a:r>
              <a:rPr lang="fr-FR" sz="1400" dirty="0">
                <a:latin typeface="+mj-lt"/>
                <a:ea typeface="Calibri" panose="020F0502020204030204" pitchFamily="34" charset="0"/>
                <a:cs typeface="Times New Roman" panose="02020603050405020304" pitchFamily="18" charset="0"/>
              </a:rPr>
              <a:t> Je veux faire du Sénégal un hub pour l'excellence environnementale, investir dans les énergies renouvelables et préserver notre environnement notamment à travers un plan national Climat, des usines de sachet biodégradables et une meilleure gestion des déchets ménagers et médicaux </a:t>
            </a:r>
            <a:endParaRPr lang="fr-FR" sz="1400" dirty="0">
              <a:effectLst/>
              <a:latin typeface="+mj-lt"/>
              <a:ea typeface="Calibri" panose="020F0502020204030204" pitchFamily="34" charset="0"/>
              <a:cs typeface="Times New Roman" panose="02020603050405020304" pitchFamily="18" charset="0"/>
            </a:endParaRPr>
          </a:p>
        </p:txBody>
      </p:sp>
      <p:grpSp>
        <p:nvGrpSpPr>
          <p:cNvPr id="6" name="Groupe 5">
            <a:extLst>
              <a:ext uri="{FF2B5EF4-FFF2-40B4-BE49-F238E27FC236}">
                <a16:creationId xmlns:a16="http://schemas.microsoft.com/office/drawing/2014/main" id="{8435BDC7-3578-4242-AB4F-914A04BC5543}"/>
              </a:ext>
            </a:extLst>
          </p:cNvPr>
          <p:cNvGrpSpPr/>
          <p:nvPr/>
        </p:nvGrpSpPr>
        <p:grpSpPr>
          <a:xfrm>
            <a:off x="-27121" y="17311"/>
            <a:ext cx="9270514" cy="2341577"/>
            <a:chOff x="-27121" y="17311"/>
            <a:chExt cx="9270514" cy="2858411"/>
          </a:xfrm>
        </p:grpSpPr>
        <p:sp>
          <p:nvSpPr>
            <p:cNvPr id="7" name="Rectangle 6">
              <a:extLst>
                <a:ext uri="{FF2B5EF4-FFF2-40B4-BE49-F238E27FC236}">
                  <a16:creationId xmlns:a16="http://schemas.microsoft.com/office/drawing/2014/main" id="{020B2A11-6EE9-455D-8BD5-22B317BF17EE}"/>
                </a:ext>
              </a:extLst>
            </p:cNvPr>
            <p:cNvSpPr/>
            <p:nvPr/>
          </p:nvSpPr>
          <p:spPr>
            <a:xfrm>
              <a:off x="5682914" y="876241"/>
              <a:ext cx="3560479" cy="553998"/>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Les axes du Déclic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9" name="Groupe 8">
              <a:extLst>
                <a:ext uri="{FF2B5EF4-FFF2-40B4-BE49-F238E27FC236}">
                  <a16:creationId xmlns:a16="http://schemas.microsoft.com/office/drawing/2014/main" id="{E4F7B495-4953-4271-93C6-AFD58C2D14BA}"/>
                </a:ext>
              </a:extLst>
            </p:cNvPr>
            <p:cNvGrpSpPr/>
            <p:nvPr/>
          </p:nvGrpSpPr>
          <p:grpSpPr>
            <a:xfrm>
              <a:off x="2464904" y="1389381"/>
              <a:ext cx="4956314" cy="586820"/>
              <a:chOff x="2464904" y="1389381"/>
              <a:chExt cx="4956314" cy="431475"/>
            </a:xfrm>
          </p:grpSpPr>
          <p:cxnSp>
            <p:nvCxnSpPr>
              <p:cNvPr id="12" name="Connecteur droit 11">
                <a:extLst>
                  <a:ext uri="{FF2B5EF4-FFF2-40B4-BE49-F238E27FC236}">
                    <a16:creationId xmlns:a16="http://schemas.microsoft.com/office/drawing/2014/main" id="{6C90C6F1-B0CB-418B-A0DA-9CE4DFE406E0}"/>
                  </a:ext>
                </a:extLst>
              </p:cNvPr>
              <p:cNvCxnSpPr>
                <a:cxnSpLocks/>
              </p:cNvCxnSpPr>
              <p:nvPr/>
            </p:nvCxnSpPr>
            <p:spPr>
              <a:xfrm>
                <a:off x="2464904" y="1815547"/>
                <a:ext cx="49563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DCF280A7-7268-4876-8C57-974279AEE263}"/>
                  </a:ext>
                </a:extLst>
              </p:cNvPr>
              <p:cNvCxnSpPr>
                <a:cxnSpLocks/>
              </p:cNvCxnSpPr>
              <p:nvPr/>
            </p:nvCxnSpPr>
            <p:spPr>
              <a:xfrm flipH="1">
                <a:off x="7421217" y="1389381"/>
                <a:ext cx="1" cy="431475"/>
              </a:xfrm>
              <a:prstGeom prst="line">
                <a:avLst/>
              </a:prstGeom>
            </p:spPr>
            <p:style>
              <a:lnRef idx="3">
                <a:schemeClr val="accent1"/>
              </a:lnRef>
              <a:fillRef idx="0">
                <a:schemeClr val="accent1"/>
              </a:fillRef>
              <a:effectRef idx="2">
                <a:schemeClr val="accent1"/>
              </a:effectRef>
              <a:fontRef idx="minor">
                <a:schemeClr val="tx1"/>
              </a:fontRef>
            </p:style>
          </p:cxnSp>
        </p:grpSp>
        <p:sp>
          <p:nvSpPr>
            <p:cNvPr id="10" name="Rectangle 9">
              <a:extLst>
                <a:ext uri="{FF2B5EF4-FFF2-40B4-BE49-F238E27FC236}">
                  <a16:creationId xmlns:a16="http://schemas.microsoft.com/office/drawing/2014/main" id="{AC702D78-7481-4846-9651-30D1D80BA063}"/>
                </a:ext>
              </a:extLst>
            </p:cNvPr>
            <p:cNvSpPr/>
            <p:nvPr/>
          </p:nvSpPr>
          <p:spPr>
            <a:xfrm>
              <a:off x="2694631" y="1422611"/>
              <a:ext cx="3560479" cy="553998"/>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pPr lvl="0" algn="ctr">
                <a:lnSpc>
                  <a:spcPct val="150000"/>
                </a:lnSpc>
                <a:spcAft>
                  <a:spcPts val="0"/>
                </a:spcAft>
              </a:pPr>
              <a:r>
                <a:rPr lang="fr-FR" sz="1600" b="1"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Mes engagements </a:t>
              </a:r>
              <a:r>
                <a:rPr lang="fr-FR" sz="2000" b="1" i="1" kern="1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fr-FR" sz="1600" i="1" kern="1800"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fr-FR" sz="1600" i="1" dirty="0">
                <a:solidFill>
                  <a:schemeClr val="accent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AB0F08D7-EE6D-4859-A005-FCDF9B00DB79}"/>
                </a:ext>
              </a:extLst>
            </p:cNvPr>
            <p:cNvPicPr>
              <a:picLocks noChangeAspect="1"/>
            </p:cNvPicPr>
            <p:nvPr/>
          </p:nvPicPr>
          <p:blipFill>
            <a:blip r:embed="rId2"/>
            <a:stretch>
              <a:fillRect/>
            </a:stretch>
          </p:blipFill>
          <p:spPr>
            <a:xfrm>
              <a:off x="-27121" y="17311"/>
              <a:ext cx="3022107" cy="2858411"/>
            </a:xfrm>
            <a:prstGeom prst="ellipse">
              <a:avLst/>
            </a:prstGeom>
            <a:ln>
              <a:noFill/>
            </a:ln>
            <a:effectLst>
              <a:softEdge rad="112500"/>
            </a:effectLst>
          </p:spPr>
        </p:pic>
      </p:grpSp>
    </p:spTree>
    <p:extLst>
      <p:ext uri="{BB962C8B-B14F-4D97-AF65-F5344CB8AC3E}">
        <p14:creationId xmlns:p14="http://schemas.microsoft.com/office/powerpoint/2010/main" val="1232218026"/>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555</TotalTime>
  <Words>1156</Words>
  <Application>Microsoft Office PowerPoint</Application>
  <PresentationFormat>Grand écran</PresentationFormat>
  <Paragraphs>81</Paragraphs>
  <Slides>12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Arial</vt:lpstr>
      <vt:lpstr>Calibri</vt:lpstr>
      <vt:lpstr>Times New Roman</vt:lpstr>
      <vt:lpstr>Trebuchet MS</vt:lpstr>
      <vt:lpstr>Wingdings</vt:lpstr>
      <vt:lpstr>Wingdings 3</vt:lpstr>
      <vt:lpstr>Facette</vt:lpstr>
      <vt:lpstr>Présentation PowerPoint</vt:lpstr>
      <vt:lpstr> Enfin le Déclic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100 engagements  de SHASTY</dc:title>
  <dc:creator>Souleymane SENE</dc:creator>
  <cp:lastModifiedBy>Yankhoba Ndiaye</cp:lastModifiedBy>
  <cp:revision>40</cp:revision>
  <dcterms:created xsi:type="dcterms:W3CDTF">2018-03-07T17:50:55Z</dcterms:created>
  <dcterms:modified xsi:type="dcterms:W3CDTF">2018-03-09T18:08:07Z</dcterms:modified>
</cp:coreProperties>
</file>